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58" r:id="rId5"/>
    <p:sldId id="363" r:id="rId6"/>
    <p:sldId id="370" r:id="rId7"/>
    <p:sldId id="365" r:id="rId8"/>
    <p:sldId id="366" r:id="rId9"/>
    <p:sldId id="369" r:id="rId10"/>
    <p:sldId id="367" r:id="rId11"/>
    <p:sldId id="368" r:id="rId12"/>
    <p:sldId id="359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E2EEE2"/>
    <a:srgbClr val="E85267"/>
    <a:srgbClr val="0088BB"/>
    <a:srgbClr val="70AA70"/>
    <a:srgbClr val="FF5A5A"/>
    <a:srgbClr val="00BBEE"/>
    <a:srgbClr val="FFBB44"/>
    <a:srgbClr val="E29100"/>
    <a:srgbClr val="FFF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5501" autoAdjust="0"/>
  </p:normalViewPr>
  <p:slideViewPr>
    <p:cSldViewPr snapToGrid="0">
      <p:cViewPr varScale="1">
        <p:scale>
          <a:sx n="50" d="100"/>
          <a:sy n="50" d="100"/>
        </p:scale>
        <p:origin x="-108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EC6E4-C608-4032-95F8-E9EAF38054A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29C67-63E8-45DE-A8E8-7E1A4819C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95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xmlns="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xmlns="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AA55-DD26-46F3-B2FE-CA1510CEC16D}" type="datetime1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950CC9DA-DC52-42C3-AA6F-3E4F521AC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3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A5C40E-F195-4350-B935-ADE7C8F729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7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294237"/>
            <a:ext cx="744537" cy="324000"/>
          </a:xfrm>
          <a:prstGeom prst="rect">
            <a:avLst/>
          </a:prstGeo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294236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300250"/>
            <a:ext cx="1237966" cy="304679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58F2AC6-6672-44E2-A8A9-32EB81226948}"/>
              </a:ext>
            </a:extLst>
          </p:cNvPr>
          <p:cNvSpPr txBox="1">
            <a:spLocks/>
          </p:cNvSpPr>
          <p:nvPr userDrawn="1"/>
        </p:nvSpPr>
        <p:spPr>
          <a:xfrm>
            <a:off x="433387" y="6330895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0AA99AE-6A35-4C1E-8082-A4A87B5CA521}" type="slidenum">
              <a:rPr lang="ru-RU" smtClean="0"/>
              <a:pPr algn="l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  <p:sldLayoutId id="2147483677" r:id="rId28"/>
    <p:sldLayoutId id="2147483678" r:id="rId2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br.ru/" TargetMode="Externa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cbr.ru/" TargetMode="Externa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880" y="3659496"/>
            <a:ext cx="4791032" cy="2251185"/>
          </a:xfrm>
        </p:spPr>
        <p:txBody>
          <a:bodyPr/>
          <a:lstStyle/>
          <a:p>
            <a:pPr algn="ctr"/>
            <a:r>
              <a:rPr lang="ru-RU" sz="1800" b="1" dirty="0" smtClean="0"/>
              <a:t>сообщить в банк россии </a:t>
            </a:r>
          </a:p>
          <a:p>
            <a:pPr algn="ctr"/>
            <a:r>
              <a:rPr lang="ru-RU" sz="1800" b="1" dirty="0" smtClean="0"/>
              <a:t>о возможной нелегальной деятельности на финансовом рынке</a:t>
            </a:r>
          </a:p>
          <a:p>
            <a:pPr algn="ctr"/>
            <a:endParaRPr lang="ru-RU" sz="1800" b="1" dirty="0" smtClean="0"/>
          </a:p>
          <a:p>
            <a:pPr algn="ctr"/>
            <a:r>
              <a:rPr lang="ru-RU" sz="1800" b="1" dirty="0" smtClean="0"/>
              <a:t> </a:t>
            </a:r>
            <a:r>
              <a:rPr lang="ru-RU" sz="1400" b="1" dirty="0" smtClean="0"/>
              <a:t>(</a:t>
            </a:r>
            <a:r>
              <a:rPr lang="en-US" sz="1400" b="1" dirty="0" smtClean="0"/>
              <a:t> </a:t>
            </a:r>
            <a:r>
              <a:rPr lang="ru-RU" sz="1400" b="1" dirty="0" smtClean="0"/>
              <a:t>раздел на сайте банка </a:t>
            </a:r>
            <a:r>
              <a:rPr lang="ru-RU" sz="1400" b="1" dirty="0" err="1" smtClean="0"/>
              <a:t>россии</a:t>
            </a:r>
            <a:r>
              <a:rPr lang="ru-RU" sz="1400" b="1" dirty="0" smtClean="0"/>
              <a:t> «АНОНИМНОЕ ИНФОРМИРОВАНИЕ»)</a:t>
            </a:r>
          </a:p>
          <a:p>
            <a:pPr algn="just"/>
            <a:endParaRPr lang="ru-RU" sz="1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9" r="7505"/>
          <a:stretch/>
        </p:blipFill>
        <p:spPr>
          <a:xfrm>
            <a:off x="6086167" y="1"/>
            <a:ext cx="6105833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01" y="0"/>
            <a:ext cx="704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xmlns="" id="{2F8BBEB4-4EF4-8046-91D9-06238F3F7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941" y="742878"/>
            <a:ext cx="4380559" cy="364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5"/>
                </a:solidFill>
              </a:rPr>
              <a:t>На </a:t>
            </a:r>
            <a:r>
              <a:rPr lang="ru-RU" sz="2000" b="1" dirty="0">
                <a:solidFill>
                  <a:schemeClr val="accent5"/>
                </a:solidFill>
              </a:rPr>
              <a:t>официальном сайте Банка России </a:t>
            </a:r>
            <a:r>
              <a:rPr lang="ru-RU" sz="2000" b="1" dirty="0" smtClean="0">
                <a:solidFill>
                  <a:schemeClr val="accent5"/>
                </a:solidFill>
              </a:rPr>
              <a:t/>
            </a:r>
            <a:br>
              <a:rPr lang="ru-RU" sz="2000" b="1" dirty="0" smtClean="0">
                <a:solidFill>
                  <a:schemeClr val="accent5"/>
                </a:solidFill>
              </a:rPr>
            </a:br>
            <a:r>
              <a:rPr lang="en-US" sz="2000" b="1" dirty="0" smtClean="0">
                <a:solidFill>
                  <a:schemeClr val="accent5"/>
                </a:solidFill>
                <a:latin typeface="+mn-lt"/>
                <a:hlinkClick r:id="rId2"/>
              </a:rPr>
              <a:t>www.cbr.ru</a:t>
            </a:r>
            <a:r>
              <a:rPr lang="ru-RU" sz="2000" b="1" u="sng" dirty="0" smtClean="0">
                <a:solidFill>
                  <a:schemeClr val="accent5"/>
                </a:solidFill>
                <a:latin typeface="+mn-lt"/>
              </a:rPr>
              <a:t> </a:t>
            </a:r>
            <a:br>
              <a:rPr lang="ru-RU" sz="2000" b="1" u="sng" dirty="0" smtClean="0">
                <a:solidFill>
                  <a:schemeClr val="accent5"/>
                </a:solidFill>
                <a:latin typeface="+mn-lt"/>
              </a:rPr>
            </a:br>
            <a:r>
              <a:rPr lang="en-US" sz="2000" b="1" u="sng" dirty="0" smtClean="0">
                <a:solidFill>
                  <a:srgbClr val="2677D0"/>
                </a:solidFill>
              </a:rPr>
              <a:t/>
            </a:r>
            <a:br>
              <a:rPr lang="en-US" sz="2000" b="1" u="sng" dirty="0" smtClean="0">
                <a:solidFill>
                  <a:srgbClr val="2677D0"/>
                </a:solidFill>
              </a:rPr>
            </a:br>
            <a:r>
              <a:rPr lang="ru-RU" sz="2000" b="1" dirty="0" smtClean="0">
                <a:solidFill>
                  <a:schemeClr val="accent5"/>
                </a:solidFill>
              </a:rPr>
              <a:t>На главной странице </a:t>
            </a:r>
            <a:r>
              <a:rPr lang="en-US" sz="2000" b="1" dirty="0" smtClean="0">
                <a:solidFill>
                  <a:schemeClr val="accent5"/>
                </a:solidFill>
              </a:rPr>
              <a:t> </a:t>
            </a:r>
            <a:r>
              <a:rPr lang="ru-RU" sz="2000" b="1" dirty="0" smtClean="0">
                <a:solidFill>
                  <a:schemeClr val="accent5"/>
                </a:solidFill>
              </a:rPr>
              <a:t/>
            </a:r>
            <a:br>
              <a:rPr lang="ru-RU" sz="2000" b="1" dirty="0" smtClean="0">
                <a:solidFill>
                  <a:schemeClr val="accent5"/>
                </a:solidFill>
              </a:rPr>
            </a:br>
            <a:r>
              <a:rPr lang="ru-RU" sz="2000" b="1" dirty="0" smtClean="0">
                <a:solidFill>
                  <a:schemeClr val="accent5"/>
                </a:solidFill>
              </a:rPr>
              <a:t>в разделе</a:t>
            </a:r>
            <a:br>
              <a:rPr lang="ru-RU" sz="2000" b="1" dirty="0" smtClean="0">
                <a:solidFill>
                  <a:schemeClr val="accent5"/>
                </a:solidFill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2549" y="824957"/>
            <a:ext cx="7029451" cy="47662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Прямоугольник 12"/>
          <p:cNvSpPr/>
          <p:nvPr/>
        </p:nvSpPr>
        <p:spPr>
          <a:xfrm>
            <a:off x="1747024" y="270537"/>
            <a:ext cx="10120233" cy="320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Анонимное информирование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95701" y="4615625"/>
            <a:ext cx="4115262" cy="64633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ПРОВЕРИТЬ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ФИНАНСОВУЮ ОРГАНИЗАЦИЮ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849687" y="5261956"/>
            <a:ext cx="45719" cy="4571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641081" y="5902036"/>
            <a:ext cx="45719" cy="45719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619249" y="3071167"/>
            <a:ext cx="1743076" cy="142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6436" t="15190" r="2149" b="3196"/>
          <a:stretch/>
        </p:blipFill>
        <p:spPr>
          <a:xfrm>
            <a:off x="124172" y="689458"/>
            <a:ext cx="5018532" cy="3045562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1130288" y="3184693"/>
            <a:ext cx="2063565" cy="28834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t="8664"/>
          <a:stretch/>
        </p:blipFill>
        <p:spPr>
          <a:xfrm>
            <a:off x="7606905" y="755679"/>
            <a:ext cx="4453610" cy="604193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3" name="Овал 12"/>
          <p:cNvSpPr/>
          <p:nvPr/>
        </p:nvSpPr>
        <p:spPr>
          <a:xfrm>
            <a:off x="7606905" y="5948994"/>
            <a:ext cx="1574310" cy="4000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700898" y="4847539"/>
            <a:ext cx="772286" cy="3047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130" y="3819957"/>
            <a:ext cx="5858063" cy="274813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2" name="Овал 31"/>
          <p:cNvSpPr/>
          <p:nvPr/>
        </p:nvSpPr>
        <p:spPr>
          <a:xfrm>
            <a:off x="1508760" y="6149019"/>
            <a:ext cx="5516880" cy="59468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1107000" y="3390900"/>
            <a:ext cx="439860" cy="2965764"/>
          </a:xfrm>
          <a:custGeom>
            <a:avLst/>
            <a:gdLst>
              <a:gd name="connsiteX0" fmla="*/ 234120 w 439860"/>
              <a:gd name="connsiteY0" fmla="*/ 0 h 2895600"/>
              <a:gd name="connsiteX1" fmla="*/ 5520 w 439860"/>
              <a:gd name="connsiteY1" fmla="*/ 1653540 h 2895600"/>
              <a:gd name="connsiteX2" fmla="*/ 439860 w 439860"/>
              <a:gd name="connsiteY2" fmla="*/ 2895600 h 2895600"/>
              <a:gd name="connsiteX3" fmla="*/ 439860 w 43986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860" h="2895600">
                <a:moveTo>
                  <a:pt x="234120" y="0"/>
                </a:moveTo>
                <a:cubicBezTo>
                  <a:pt x="102675" y="585470"/>
                  <a:pt x="-28770" y="1170940"/>
                  <a:pt x="5520" y="1653540"/>
                </a:cubicBezTo>
                <a:cubicBezTo>
                  <a:pt x="39810" y="2136140"/>
                  <a:pt x="439860" y="2895600"/>
                  <a:pt x="439860" y="2895600"/>
                </a:cubicBezTo>
                <a:lnTo>
                  <a:pt x="439860" y="2895600"/>
                </a:lnTo>
              </a:path>
            </a:pathLst>
          </a:custGeom>
          <a:noFill/>
          <a:ln w="381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6332220" y="5992179"/>
            <a:ext cx="1303020" cy="248601"/>
          </a:xfrm>
          <a:custGeom>
            <a:avLst/>
            <a:gdLst>
              <a:gd name="connsiteX0" fmla="*/ 0 w 1303020"/>
              <a:gd name="connsiteY0" fmla="*/ 248601 h 248601"/>
              <a:gd name="connsiteX1" fmla="*/ 632460 w 1303020"/>
              <a:gd name="connsiteY1" fmla="*/ 4761 h 248601"/>
              <a:gd name="connsiteX2" fmla="*/ 1303020 w 1303020"/>
              <a:gd name="connsiteY2" fmla="*/ 80961 h 248601"/>
              <a:gd name="connsiteX3" fmla="*/ 1303020 w 1303020"/>
              <a:gd name="connsiteY3" fmla="*/ 80961 h 24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3020" h="248601">
                <a:moveTo>
                  <a:pt x="0" y="248601"/>
                </a:moveTo>
                <a:cubicBezTo>
                  <a:pt x="207645" y="140651"/>
                  <a:pt x="415290" y="32701"/>
                  <a:pt x="632460" y="4761"/>
                </a:cubicBezTo>
                <a:cubicBezTo>
                  <a:pt x="849630" y="-23179"/>
                  <a:pt x="1303020" y="80961"/>
                  <a:pt x="1303020" y="80961"/>
                </a:cubicBezTo>
                <a:lnTo>
                  <a:pt x="1303020" y="80961"/>
                </a:lnTo>
              </a:path>
            </a:pathLst>
          </a:custGeom>
          <a:noFill/>
          <a:ln w="381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8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23228" r="2515" b="14973"/>
          <a:stretch/>
        </p:blipFill>
        <p:spPr>
          <a:xfrm>
            <a:off x="412261" y="980868"/>
            <a:ext cx="11672450" cy="4684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2962656" y="1122363"/>
            <a:ext cx="1448410" cy="35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14702" y="1063971"/>
            <a:ext cx="3013748" cy="2717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0" y="7065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21366" y="334537"/>
            <a:ext cx="4497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Анонимное информирование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6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613" t="10134" r="2016" b="4050"/>
          <a:stretch/>
        </p:blipFill>
        <p:spPr>
          <a:xfrm>
            <a:off x="960729" y="1009796"/>
            <a:ext cx="10270541" cy="51844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70923" y="3000375"/>
            <a:ext cx="3088083" cy="3044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3933" y="282498"/>
            <a:ext cx="631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Анонимное информирование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2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045" t="18096" r="1423" b="3937"/>
          <a:stretch/>
        </p:blipFill>
        <p:spPr>
          <a:xfrm>
            <a:off x="731522" y="1013390"/>
            <a:ext cx="10094976" cy="4993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70923" y="3038475"/>
            <a:ext cx="3049434" cy="3006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2088" y="264655"/>
            <a:ext cx="680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Анонимное информирование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7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187" t="17721" r="3149" b="3115"/>
          <a:stretch/>
        </p:blipFill>
        <p:spPr>
          <a:xfrm>
            <a:off x="590379" y="955346"/>
            <a:ext cx="11316614" cy="56327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0800000" flipV="1">
            <a:off x="1694985" y="318480"/>
            <a:ext cx="572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Анонимное информирование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r="3106"/>
          <a:stretch/>
        </p:blipFill>
        <p:spPr>
          <a:xfrm>
            <a:off x="8909913" y="2284584"/>
            <a:ext cx="2748685" cy="20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501" y="1312558"/>
            <a:ext cx="11255655" cy="1723250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Для перехода на официальный сайт Банка России </a:t>
            </a:r>
            <a:r>
              <a:rPr lang="en-US" sz="2400" b="1" dirty="0" smtClean="0">
                <a:solidFill>
                  <a:schemeClr val="tx1"/>
                </a:solidFill>
                <a:hlinkClick r:id="rId2"/>
              </a:rPr>
              <a:t>www.cbr.ru </a:t>
            </a:r>
            <a:r>
              <a:rPr lang="ru-RU" sz="2400" dirty="0">
                <a:solidFill>
                  <a:schemeClr val="bg1"/>
                </a:solidFill>
              </a:rPr>
              <a:t>отсканируйте </a:t>
            </a:r>
            <a:r>
              <a:rPr lang="en-US" sz="2400" dirty="0">
                <a:solidFill>
                  <a:schemeClr val="bg1"/>
                </a:solidFill>
              </a:rPr>
              <a:t>QR</a:t>
            </a:r>
            <a:r>
              <a:rPr lang="ru-RU" sz="2400" dirty="0">
                <a:solidFill>
                  <a:schemeClr val="bg1"/>
                </a:solidFill>
              </a:rPr>
              <a:t>-код</a:t>
            </a:r>
            <a:r>
              <a:rPr lang="ru-RU" sz="2400" dirty="0">
                <a:solidFill>
                  <a:schemeClr val="accent2"/>
                </a:solidFill>
              </a:rPr>
              <a:t/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/>
            </a:r>
            <a:br>
              <a:rPr lang="ru-RU" sz="2400" dirty="0" smtClean="0">
                <a:solidFill>
                  <a:schemeClr val="accent2"/>
                </a:solidFill>
              </a:rPr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3198683"/>
            <a:ext cx="2713486" cy="2843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6498" y="267629"/>
            <a:ext cx="519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Анонимное информирование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4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405" y="1104901"/>
            <a:ext cx="11365207" cy="1965324"/>
          </a:xfrm>
        </p:spPr>
        <p:txBody>
          <a:bodyPr/>
          <a:lstStyle/>
          <a:p>
            <a:pPr algn="r"/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47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56F92085EA59D46B56AD74CA55CD5EC" ma:contentTypeVersion="0" ma:contentTypeDescription="Создание документа." ma:contentTypeScope="" ma:versionID="6a85664af4947822114da268f52c85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56E3D5-E39D-444D-9600-2B9B0AD40D17}">
  <ds:schemaRefs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09912FC-05EA-4316-834B-20287B30EA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5538</TotalTime>
  <Words>52</Words>
  <Application>Microsoft Office PowerPoint</Application>
  <PresentationFormat>Произвольный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  На официальном сайте Банка России  www.cbr.ru   На главной странице   в разделе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перехода на официальный сайт Банка России www.cbr.ru отсканируйте QR-код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Начальник отдела моб.работы</cp:lastModifiedBy>
  <cp:revision>436</cp:revision>
  <cp:lastPrinted>2020-01-20T07:22:31Z</cp:lastPrinted>
  <dcterms:created xsi:type="dcterms:W3CDTF">2018-11-05T17:34:13Z</dcterms:created>
  <dcterms:modified xsi:type="dcterms:W3CDTF">2023-02-21T06:46:47Z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0x010100A56F92085EA59D46B56AD74CA55CD5EC</vt:lpwstr>
  </property>
</Properties>
</file>